
<file path=[Content_Types].xml><?xml version="1.0" encoding="utf-8"?>
<Types xmlns="http://schemas.openxmlformats.org/package/2006/content-types">
  <Default Extension="agif" ContentType="image/gi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2" r:id="rId1"/>
  </p:sldMasterIdLst>
  <p:notesMasterIdLst>
    <p:notesMasterId r:id="rId6"/>
  </p:notesMasterIdLst>
  <p:sldIdLst>
    <p:sldId id="293" r:id="rId2"/>
    <p:sldId id="294" r:id="rId3"/>
    <p:sldId id="295" r:id="rId4"/>
    <p:sldId id="292" r:id="rId5"/>
  </p:sldIdLst>
  <p:sldSz cx="9144000" cy="6858000" type="screen4x3"/>
  <p:notesSz cx="7099300" cy="10234613"/>
  <p:embeddedFontLst>
    <p:embeddedFont>
      <p:font typeface="Aharoni" panose="02010803020104030203" pitchFamily="2" charset="-79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標楷體" panose="03000509000000000000" pitchFamily="65" charset="-120"/>
      <p:regular r:id="rId12"/>
    </p:embeddedFont>
  </p:embeddedFontLst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64C8"/>
    <a:srgbClr val="0064B4"/>
    <a:srgbClr val="336699"/>
    <a:srgbClr val="0066CC"/>
    <a:srgbClr val="0066CA"/>
    <a:srgbClr val="0066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709B1-F7A0-496B-9921-06420C9EABAD}" v="98" dt="2019-10-27T14:01:44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30" autoAdjust="0"/>
  </p:normalViewPr>
  <p:slideViewPr>
    <p:cSldViewPr snapToGrid="0" snapToObjects="1">
      <p:cViewPr varScale="1">
        <p:scale>
          <a:sx n="76" d="100"/>
          <a:sy n="76" d="100"/>
        </p:scale>
        <p:origin x="9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B6718EC-D3A9-4EFE-AB40-34DBB79EA4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/>
          <a:lstStyle>
            <a:lvl1pPr algn="l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06B530-3D72-48E5-93BC-C7A42C5D97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/>
          <a:lstStyle>
            <a:lvl1pPr algn="r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7EEAD10C-2CCC-4E0E-8473-54FBACB42137}" type="datetimeFigureOut">
              <a:rPr lang="zh-TW" altLang="en-US"/>
              <a:pPr>
                <a:defRPr/>
              </a:pPr>
              <a:t>2019/10/27</a:t>
            </a:fld>
            <a:endParaRPr lang="zh-TW" altLang="en-US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4990D243-A722-4FD8-8908-592442E495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29" tIns="47864" rIns="95729" bIns="4786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AD89A6B9-7678-4A70-8DB5-F75C34567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5337"/>
          </a:xfrm>
          <a:prstGeom prst="rect">
            <a:avLst/>
          </a:prstGeom>
        </p:spPr>
        <p:txBody>
          <a:bodyPr vert="horz" lIns="95729" tIns="47864" rIns="95729" bIns="47864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F19625-58B1-4282-8DE3-193F82DD20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 anchor="b"/>
          <a:lstStyle>
            <a:lvl1pPr algn="l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108021-7B36-4A13-930E-DDDAACBF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 anchor="b"/>
          <a:lstStyle>
            <a:lvl1pPr algn="r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918B82F-998D-4CB6-BDE4-B7E1DA867A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A47368D-CA2B-4889-9F90-7DBA24B60C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6883E86-1364-4873-A00A-B84C9F5BD9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3554F24-55B0-4584-8849-6EF063ABCA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51D5C-D967-4963-9378-ED88218D32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728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3503010-077E-4B5F-856A-75CDFAE4D3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F5F2B14-0D4C-40E1-B46B-2D77C188C3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7D31516-00C3-4FE1-9C14-BE3CCF2CB4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41367-2334-4705-AFC2-713384D3FB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365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49275"/>
            <a:ext cx="20574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49275"/>
            <a:ext cx="6019800" cy="5576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472B12-F0A3-47EE-84EC-E2DF0E0396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4A37BF-2BD8-44EC-9882-E525F3093F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C3F0D3-FB5A-4DA0-B185-BECA01BAB3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5F700-AE3B-45E5-B2AC-BF4B26FF98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982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092"/>
            <a:ext cx="8229600" cy="48600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2DDA669-11A4-4856-BD55-92A83F4785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676836-8EBB-4430-BABD-3CA1E20ED7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3B85B28-998A-4632-AB77-25880D1111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9C63B-C9AF-4E9F-A8E6-BFC7BAA1E5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393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ACD1538-55BC-4514-BAFC-54CF0D6312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1E5C03-2D9F-4FF6-9C1A-8910623BDC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25AF9B8-919B-4555-9A06-F29A179045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95049-9213-44B1-8134-5754FDD931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116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9685E1-031C-4479-B917-4E132D2D52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4DE203-773C-485B-8631-BFA850DC7E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799011C-6FF0-4BD5-9F63-403BDF852C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A3400-81F4-4C49-A405-A8713D09FC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847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AB39FC4-1DF8-4674-BA09-CD9FB0B901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4177609-2072-4082-953F-197733F157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B326531-D7F3-412A-8B78-8974326563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D17B5-006D-4C6D-B8C4-68A4D346D4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432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14500" y="549275"/>
            <a:ext cx="6972300" cy="576263"/>
          </a:xfrm>
        </p:spPr>
        <p:txBody>
          <a:bodyPr/>
          <a:lstStyle>
            <a:lvl1pPr>
              <a:defRPr>
                <a:latin typeface="+mj-lt"/>
                <a:cs typeface="Aharoni" panose="02010803020104030203" pitchFamily="2" charset="-79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C02196-9513-4320-8B40-8460626A1A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48A17B8-AB8A-4995-AAED-D35169DCB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071DF04-44FE-4CF3-9D8D-F38177AF8F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55D48-3CC2-4343-9614-F36C1FDA38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55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35BC4BC-9ADD-4F8F-9E00-427CBF7D6F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96CB7D3-B6E4-42E7-BB9D-2CF6DD6C08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A573778-D62E-411B-BDD7-4E0D9A328F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F2704D-812D-4399-A8AF-14396B2307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256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8EE7D5-4203-4E32-976E-1AE1D7DE51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4419EA-AD7B-421F-B06A-E7619CF1C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4A4803F-5EE0-46C7-91E8-0B61146CC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C3ADA-4B0C-48C2-8E4D-14382AA0B7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417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959734-E1C5-4365-911E-595CBE3849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1D1A8F-A943-4537-ACE4-AC683E16DF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2680677-9CE7-48FC-87FC-957F6AE151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5D1BB-20A3-4E80-A733-9A3574BD3C7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514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">
            <a:extLst>
              <a:ext uri="{FF2B5EF4-FFF2-40B4-BE49-F238E27FC236}">
                <a16:creationId xmlns:a16="http://schemas.microsoft.com/office/drawing/2014/main" id="{9AA04477-2EC2-4D87-AF4C-B8654A085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D955575E-D0E3-4E58-BE0A-DF17EF9DA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9275"/>
            <a:ext cx="82296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F202907-E538-4B31-B031-64E51780F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DE2E6E-5E14-47D3-8C13-DF45C337C9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D4A93BD-D425-4DB2-B427-338D7449D4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FA062A4-676D-42A2-A390-93F6079DAA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DA8F9D8-782A-4D1F-8627-9CF2A9CACFA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C58527-DCD1-4C66-A486-D502544FD6AB}"/>
              </a:ext>
            </a:extLst>
          </p:cNvPr>
          <p:cNvSpPr txBox="1"/>
          <p:nvPr/>
        </p:nvSpPr>
        <p:spPr>
          <a:xfrm>
            <a:off x="8069263" y="354013"/>
            <a:ext cx="815975" cy="161925"/>
          </a:xfrm>
          <a:prstGeom prst="rect">
            <a:avLst/>
          </a:prstGeom>
          <a:noFill/>
        </p:spPr>
        <p:txBody>
          <a:bodyPr lIns="0" tIns="0" rIns="0" bIns="0" anchor="ctr" anchorCtr="1">
            <a:spAutoFit/>
          </a:bodyPr>
          <a:lstStyle/>
          <a:p>
            <a:pPr eaLnBrk="1" hangingPunct="1">
              <a:defRPr/>
            </a:pPr>
            <a:r>
              <a:rPr lang="en-US" altLang="zh-TW" sz="1050" b="1" i="1" dirty="0">
                <a:solidFill>
                  <a:srgbClr val="A8D2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 KOH</a:t>
            </a:r>
            <a:endParaRPr lang="zh-TW" altLang="en-US" sz="1050" b="1" i="1" dirty="0">
              <a:solidFill>
                <a:srgbClr val="A8D2E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5AA5A215-F4B3-4BE7-B233-8AFFC84A1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141288"/>
            <a:ext cx="70643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b="1">
                <a:solidFill>
                  <a:srgbClr val="19AAB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葛永年</a:t>
            </a:r>
          </a:p>
        </p:txBody>
      </p:sp>
      <p:grpSp>
        <p:nvGrpSpPr>
          <p:cNvPr id="1034" name="群組 5">
            <a:extLst>
              <a:ext uri="{FF2B5EF4-FFF2-40B4-BE49-F238E27FC236}">
                <a16:creationId xmlns:a16="http://schemas.microsoft.com/office/drawing/2014/main" id="{53FCBD73-EB56-4F2D-98C0-810F64F87C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713" y="3325813"/>
            <a:ext cx="276225" cy="1052512"/>
            <a:chOff x="6440204" y="2181225"/>
            <a:chExt cx="981970" cy="3743850"/>
          </a:xfrm>
        </p:grpSpPr>
        <p:pic>
          <p:nvPicPr>
            <p:cNvPr id="1035" name="Picture 6">
              <a:extLst>
                <a:ext uri="{FF2B5EF4-FFF2-40B4-BE49-F238E27FC236}">
                  <a16:creationId xmlns:a16="http://schemas.microsoft.com/office/drawing/2014/main" id="{5F3ABCC8-E151-4FF9-84F4-725E1352F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181225"/>
              <a:ext cx="6000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8">
              <a:extLst>
                <a:ext uri="{FF2B5EF4-FFF2-40B4-BE49-F238E27FC236}">
                  <a16:creationId xmlns:a16="http://schemas.microsoft.com/office/drawing/2014/main" id="{627F9032-C10D-44D6-8EB3-86345B86D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24" y="3559419"/>
              <a:ext cx="895350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>
              <a:extLst>
                <a:ext uri="{FF2B5EF4-FFF2-40B4-BE49-F238E27FC236}">
                  <a16:creationId xmlns:a16="http://schemas.microsoft.com/office/drawing/2014/main" id="{94CE8CE9-E644-48AB-A4E9-74794D933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204" y="4810650"/>
              <a:ext cx="657225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agif"/><Relationship Id="rId7" Type="http://schemas.openxmlformats.org/officeDocument/2006/relationships/image" Target="../media/image17.agif"/><Relationship Id="rId2" Type="http://schemas.openxmlformats.org/officeDocument/2006/relationships/image" Target="../media/image12.a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agif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ebm"/><Relationship Id="rId7" Type="http://schemas.openxmlformats.org/officeDocument/2006/relationships/image" Target="../media/image20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ebm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922CC48-37D3-443C-A218-A020111A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34" y="4302343"/>
            <a:ext cx="2593297" cy="1834537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2CE19B8-D9BF-4A10-BB3F-280516F597AE}"/>
              </a:ext>
            </a:extLst>
          </p:cNvPr>
          <p:cNvGrpSpPr/>
          <p:nvPr/>
        </p:nvGrpSpPr>
        <p:grpSpPr>
          <a:xfrm>
            <a:off x="7695513" y="1475906"/>
            <a:ext cx="1300314" cy="1801743"/>
            <a:chOff x="6082672" y="1430716"/>
            <a:chExt cx="1718589" cy="219675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57765F9-424B-4316-8FE3-A070A977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2672" y="1430716"/>
              <a:ext cx="1718589" cy="219675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63BECA9-7A6D-48D5-A476-F74CEF87B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4603" y="2426994"/>
              <a:ext cx="108600" cy="17433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98728DC-9DF6-4933-9872-1934773E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2450" y="2752631"/>
              <a:ext cx="314369" cy="38581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BF18634-0909-4AE8-93D0-2F4AF985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7437" y="2256165"/>
              <a:ext cx="186716" cy="25530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A0EB53B-8E01-4ABB-9008-14C99FD2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8819" y="2529095"/>
              <a:ext cx="90500" cy="145277"/>
            </a:xfrm>
            <a:prstGeom prst="rect">
              <a:avLst/>
            </a:prstGeom>
          </p:spPr>
        </p:pic>
      </p:grpSp>
      <p:sp>
        <p:nvSpPr>
          <p:cNvPr id="15" name="標題 14">
            <a:extLst>
              <a:ext uri="{FF2B5EF4-FFF2-40B4-BE49-F238E27FC236}">
                <a16:creationId xmlns:a16="http://schemas.microsoft.com/office/drawing/2014/main" id="{7178244B-05A8-48F2-8193-3EF42299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 Through Trial and Error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AF158019-18D3-45AC-A12E-225318844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846"/>
            <a:ext cx="3426346" cy="3445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b="1" u="sng" dirty="0"/>
              <a:t>Make</a:t>
            </a:r>
            <a:r>
              <a:rPr lang="zh-TW" altLang="en-US" sz="2400" b="1" u="sng" dirty="0"/>
              <a:t> </a:t>
            </a:r>
            <a:r>
              <a:rPr lang="en-US" altLang="zh-TW" sz="2400" b="1" u="sng" dirty="0"/>
              <a:t>a trial</a:t>
            </a:r>
            <a:r>
              <a:rPr lang="en-US" altLang="zh-TW" sz="2400" dirty="0"/>
              <a:t> to get an intermediate 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u="sng" dirty="0"/>
              <a:t>Evaluate the</a:t>
            </a:r>
            <a:r>
              <a:rPr lang="zh-TW" altLang="en-US" sz="2400" b="1" u="sng" dirty="0"/>
              <a:t> </a:t>
            </a:r>
            <a:r>
              <a:rPr lang="en-US" altLang="zh-TW" sz="2400" b="1" u="sng" dirty="0"/>
              <a:t>discrepancy (</a:t>
            </a:r>
            <a:r>
              <a:rPr lang="en-US" altLang="zh-TW" sz="2400" b="1" i="1" u="sng" dirty="0"/>
              <a:t>error</a:t>
            </a:r>
            <a:r>
              <a:rPr lang="en-US" altLang="zh-TW" sz="2400" b="1" u="sng" dirty="0"/>
              <a:t>) </a:t>
            </a:r>
            <a:r>
              <a:rPr lang="en-US" altLang="zh-TW" sz="2400" dirty="0"/>
              <a:t>between the result and the target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u="sng" dirty="0"/>
              <a:t>Adjust the dials (</a:t>
            </a:r>
            <a:r>
              <a:rPr lang="en-US" altLang="zh-TW" sz="2400" b="1" i="1" u="sng" dirty="0"/>
              <a:t>weights</a:t>
            </a:r>
            <a:r>
              <a:rPr lang="en-US" altLang="zh-TW" sz="2400" b="1" u="sng" dirty="0"/>
              <a:t>) </a:t>
            </a:r>
            <a:r>
              <a:rPr lang="en-US" altLang="zh-TW" sz="2400" dirty="0"/>
              <a:t>accordingly to “make” next shot closer to the target.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u="sng" dirty="0"/>
              <a:t>Go back to the 1</a:t>
            </a:r>
            <a:r>
              <a:rPr lang="en-US" altLang="zh-TW" sz="2400" b="1" u="sng" baseline="30000" dirty="0"/>
              <a:t>st</a:t>
            </a:r>
            <a:r>
              <a:rPr lang="en-US" altLang="zh-TW" sz="2400" b="1" u="sng" dirty="0"/>
              <a:t> </a:t>
            </a:r>
            <a:r>
              <a:rPr lang="en-US" altLang="zh-TW" sz="2400" dirty="0"/>
              <a:t>step.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2400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DB75FF3-A1E4-4E12-A5A0-9C79050C32A0}"/>
              </a:ext>
            </a:extLst>
          </p:cNvPr>
          <p:cNvGrpSpPr/>
          <p:nvPr/>
        </p:nvGrpSpPr>
        <p:grpSpPr>
          <a:xfrm>
            <a:off x="3948072" y="2214931"/>
            <a:ext cx="3271134" cy="1148317"/>
            <a:chOff x="1100903" y="2349623"/>
            <a:chExt cx="3271134" cy="11483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8DE7628-B370-48E5-9B73-5D7622872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903" y="2349623"/>
              <a:ext cx="2384481" cy="1148317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DDE81AD-6489-4348-BBAF-C4E10C24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0173" y="2471856"/>
              <a:ext cx="721864" cy="79229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327D0E-C45B-43E7-B2DF-465248D03B77}"/>
              </a:ext>
            </a:extLst>
          </p:cNvPr>
          <p:cNvSpPr txBox="1"/>
          <p:nvPr/>
        </p:nvSpPr>
        <p:spPr>
          <a:xfrm>
            <a:off x="1467293" y="2554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37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 descr="一張含有 空氣, 坐, 飛行, 時鐘 的圖片&#10;&#10;自動產生的描述">
            <a:extLst>
              <a:ext uri="{FF2B5EF4-FFF2-40B4-BE49-F238E27FC236}">
                <a16:creationId xmlns:a16="http://schemas.microsoft.com/office/drawing/2014/main" id="{DF45D043-E680-49A3-B779-E41DFB50E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58" y="4125062"/>
            <a:ext cx="3595878" cy="250202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D7892D3-3068-40A1-AE34-7E99270A5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1" y="4121373"/>
            <a:ext cx="3595878" cy="250202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2B63532-39CF-46D4-A184-BAD844655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06" y="4128748"/>
            <a:ext cx="3596380" cy="250237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A2F2EEF-D618-49E2-8328-72E542B3B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58" y="1333845"/>
            <a:ext cx="3595878" cy="250202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3BD8E1C-5CBD-4DA1-B784-7FF974BEE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856" y="1344560"/>
            <a:ext cx="3596380" cy="2502376"/>
          </a:xfrm>
          <a:prstGeom prst="rect">
            <a:avLst/>
          </a:prstGeom>
        </p:spPr>
      </p:pic>
      <p:pic>
        <p:nvPicPr>
          <p:cNvPr id="15" name="圖片 14" descr="一張含有 空氣, 坐, 飛行, 時鐘 的圖片&#10;&#10;自動產生的描述">
            <a:extLst>
              <a:ext uri="{FF2B5EF4-FFF2-40B4-BE49-F238E27FC236}">
                <a16:creationId xmlns:a16="http://schemas.microsoft.com/office/drawing/2014/main" id="{FBFEBF69-9293-402F-AC24-FA617D4C0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3" y="1350119"/>
            <a:ext cx="3617075" cy="251677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B2FB20A-F0D4-4765-A921-F00FE7C13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5" y="1333845"/>
            <a:ext cx="3596380" cy="2502376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EEDDEEFE-76BD-4D98-AED6-636A1344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8A3A3C5-A439-4AD1-A5BE-60EAD310B015}"/>
              </a:ext>
            </a:extLst>
          </p:cNvPr>
          <p:cNvSpPr/>
          <p:nvPr/>
        </p:nvSpPr>
        <p:spPr bwMode="auto">
          <a:xfrm>
            <a:off x="457200" y="1326472"/>
            <a:ext cx="4019006" cy="2516777"/>
          </a:xfrm>
          <a:prstGeom prst="roundRect">
            <a:avLst>
              <a:gd name="adj" fmla="val 8709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txBody>
          <a:bodyPr wrap="none" rtlCol="0" anchor="t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8753A19-7959-4355-A802-11012179D621}"/>
              </a:ext>
            </a:extLst>
          </p:cNvPr>
          <p:cNvSpPr/>
          <p:nvPr/>
        </p:nvSpPr>
        <p:spPr bwMode="auto">
          <a:xfrm>
            <a:off x="4667796" y="1326471"/>
            <a:ext cx="4019006" cy="2516777"/>
          </a:xfrm>
          <a:prstGeom prst="roundRect">
            <a:avLst>
              <a:gd name="adj" fmla="val 8709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B6E7276-5EBF-4FD6-943B-4C4F792F3E34}"/>
              </a:ext>
            </a:extLst>
          </p:cNvPr>
          <p:cNvSpPr/>
          <p:nvPr/>
        </p:nvSpPr>
        <p:spPr bwMode="auto">
          <a:xfrm>
            <a:off x="457198" y="4121375"/>
            <a:ext cx="4019006" cy="2516777"/>
          </a:xfrm>
          <a:prstGeom prst="roundRect">
            <a:avLst>
              <a:gd name="adj" fmla="val 8709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003AAE-E5AC-4F87-BFE0-691BD5281E2B}"/>
              </a:ext>
            </a:extLst>
          </p:cNvPr>
          <p:cNvSpPr/>
          <p:nvPr/>
        </p:nvSpPr>
        <p:spPr bwMode="auto">
          <a:xfrm>
            <a:off x="4667794" y="4121374"/>
            <a:ext cx="4019006" cy="2516777"/>
          </a:xfrm>
          <a:prstGeom prst="roundRect">
            <a:avLst>
              <a:gd name="adj" fmla="val 8709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F441CF-F7FC-4C2C-98C1-6366AB8A71D7}"/>
              </a:ext>
            </a:extLst>
          </p:cNvPr>
          <p:cNvSpPr txBox="1"/>
          <p:nvPr/>
        </p:nvSpPr>
        <p:spPr>
          <a:xfrm>
            <a:off x="1427059" y="1095640"/>
            <a:ext cx="20792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1. Make A Trial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EEB2B6-0CFD-4552-B543-6759C91ED738}"/>
              </a:ext>
            </a:extLst>
          </p:cNvPr>
          <p:cNvSpPr txBox="1"/>
          <p:nvPr/>
        </p:nvSpPr>
        <p:spPr>
          <a:xfrm>
            <a:off x="5475400" y="1095640"/>
            <a:ext cx="240380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2. Evaluate Errors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920D7D-55D4-4CE1-9BF1-D7C701B708DA}"/>
              </a:ext>
            </a:extLst>
          </p:cNvPr>
          <p:cNvSpPr txBox="1"/>
          <p:nvPr/>
        </p:nvSpPr>
        <p:spPr>
          <a:xfrm>
            <a:off x="1237810" y="3890541"/>
            <a:ext cx="24577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3. Adjust Weights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8B52C3-64DA-479F-8695-B3F9CA8ED305}"/>
              </a:ext>
            </a:extLst>
          </p:cNvPr>
          <p:cNvSpPr txBox="1"/>
          <p:nvPr/>
        </p:nvSpPr>
        <p:spPr>
          <a:xfrm>
            <a:off x="5311645" y="3890542"/>
            <a:ext cx="27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4. Go Back to the 1</a:t>
            </a:r>
            <a:r>
              <a:rPr lang="en-US" altLang="zh-TW" sz="2400" b="1" baseline="30000" dirty="0">
                <a:latin typeface="+mj-lt"/>
              </a:rPr>
              <a:t>st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11B4EC2-8AE7-441E-8717-DC32C0219F3F}"/>
              </a:ext>
            </a:extLst>
          </p:cNvPr>
          <p:cNvSpPr txBox="1"/>
          <p:nvPr/>
        </p:nvSpPr>
        <p:spPr>
          <a:xfrm>
            <a:off x="878867" y="1095640"/>
            <a:ext cx="31756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1. Forward Propagation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338DFF8-C187-4A94-AF17-5CD0A09DA991}"/>
              </a:ext>
            </a:extLst>
          </p:cNvPr>
          <p:cNvSpPr txBox="1"/>
          <p:nvPr/>
        </p:nvSpPr>
        <p:spPr>
          <a:xfrm>
            <a:off x="4995494" y="1095640"/>
            <a:ext cx="33636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2. Backward Propagation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AB8B4E-AAE2-4531-B6EA-3D52EEE9C45D}"/>
              </a:ext>
            </a:extLst>
          </p:cNvPr>
          <p:cNvSpPr txBox="1"/>
          <p:nvPr/>
        </p:nvSpPr>
        <p:spPr>
          <a:xfrm>
            <a:off x="1115857" y="3890541"/>
            <a:ext cx="270170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3. Gradient Descent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93E02C2-2A16-4342-8D8F-8F0C47F8B846}"/>
              </a:ext>
            </a:extLst>
          </p:cNvPr>
          <p:cNvSpPr txBox="1"/>
          <p:nvPr/>
        </p:nvSpPr>
        <p:spPr>
          <a:xfrm>
            <a:off x="4872300" y="3890542"/>
            <a:ext cx="36100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4. Neural Network Training</a:t>
            </a:r>
            <a:endParaRPr lang="zh-TW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86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BBC039-63B2-4C05-9C65-4C6C1CE3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FF8303-9EB0-400C-BEB7-837631FE3E58}"/>
              </a:ext>
            </a:extLst>
          </p:cNvPr>
          <p:cNvSpPr txBox="1"/>
          <p:nvPr/>
        </p:nvSpPr>
        <p:spPr>
          <a:xfrm>
            <a:off x="878867" y="1095640"/>
            <a:ext cx="31756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1. Forward Propagation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6AD4CE-30CD-4D70-930B-383AC9CF51E5}"/>
              </a:ext>
            </a:extLst>
          </p:cNvPr>
          <p:cNvSpPr txBox="1"/>
          <p:nvPr/>
        </p:nvSpPr>
        <p:spPr>
          <a:xfrm>
            <a:off x="4995494" y="1095640"/>
            <a:ext cx="33636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2. Backward Propagation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CD7F98E-13F8-47E8-B731-E86E45CD0CA7}"/>
              </a:ext>
            </a:extLst>
          </p:cNvPr>
          <p:cNvSpPr txBox="1"/>
          <p:nvPr/>
        </p:nvSpPr>
        <p:spPr>
          <a:xfrm>
            <a:off x="435415" y="3890541"/>
            <a:ext cx="406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3. Stochastic Gradient Descent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DF5C51-F5BE-482D-B041-28678989D13B}"/>
              </a:ext>
            </a:extLst>
          </p:cNvPr>
          <p:cNvSpPr txBox="1"/>
          <p:nvPr/>
        </p:nvSpPr>
        <p:spPr>
          <a:xfrm>
            <a:off x="4872300" y="3890542"/>
            <a:ext cx="36100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4. Neural Network Training</a:t>
            </a:r>
            <a:endParaRPr lang="zh-TW" altLang="en-US" sz="2400" b="1" dirty="0">
              <a:latin typeface="+mj-lt"/>
            </a:endParaRPr>
          </a:p>
        </p:txBody>
      </p:sp>
      <p:pic>
        <p:nvPicPr>
          <p:cNvPr id="8" name="YOLO (007, x360, 22-34S)">
            <a:hlinkClick r:id="" action="ppaction://media"/>
            <a:extLst>
              <a:ext uri="{FF2B5EF4-FFF2-40B4-BE49-F238E27FC236}">
                <a16:creationId xmlns:a16="http://schemas.microsoft.com/office/drawing/2014/main" id="{AE441BA5-7AC3-4472-A4D8-AB7C42276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9636" y="1464020"/>
            <a:ext cx="4023922" cy="2263456"/>
          </a:xfrm>
          <a:prstGeom prst="rect">
            <a:avLst/>
          </a:prstGeom>
        </p:spPr>
      </p:pic>
      <p:pic>
        <p:nvPicPr>
          <p:cNvPr id="9" name="DEEPFAKE (Matrix, x360, 52-64S)">
            <a:hlinkClick r:id="" action="ppaction://media"/>
            <a:extLst>
              <a:ext uri="{FF2B5EF4-FFF2-40B4-BE49-F238E27FC236}">
                <a16:creationId xmlns:a16="http://schemas.microsoft.com/office/drawing/2014/main" id="{A80E0AF0-A92F-4EB2-AE65-E3424C6ED1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65085" y="1464020"/>
            <a:ext cx="4023922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5">
            <a:extLst>
              <a:ext uri="{FF2B5EF4-FFF2-40B4-BE49-F238E27FC236}">
                <a16:creationId xmlns:a16="http://schemas.microsoft.com/office/drawing/2014/main" id="{B33AEB92-5296-4ED6-AEE7-BA74D8E0D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3075" name="Picture 7">
            <a:extLst>
              <a:ext uri="{FF2B5EF4-FFF2-40B4-BE49-F238E27FC236}">
                <a16:creationId xmlns:a16="http://schemas.microsoft.com/office/drawing/2014/main" id="{80274D0A-5016-40D8-BFCD-58D2C967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769938"/>
            <a:ext cx="7881937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Rectangle 2">
            <a:extLst>
              <a:ext uri="{FF2B5EF4-FFF2-40B4-BE49-F238E27FC236}">
                <a16:creationId xmlns:a16="http://schemas.microsoft.com/office/drawing/2014/main" id="{721C87DA-410C-4267-A57F-3001205D04C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28738"/>
            <a:ext cx="5456238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1" descr="SNAGHTML9c0efd">
            <a:extLst>
              <a:ext uri="{FF2B5EF4-FFF2-40B4-BE49-F238E27FC236}">
                <a16:creationId xmlns:a16="http://schemas.microsoft.com/office/drawing/2014/main" id="{8B423C52-65D6-43D1-9CE9-9008F14E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5092700"/>
            <a:ext cx="3725863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werchip+len">
  <a:themeElements>
    <a:clrScheme name="3_Device Shipment Forecast Update_PTC_Market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vice Shipment Forecast Update_PTC_Marketing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0F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>
              <a:solidFill>
                <a:srgbClr val="3465A4"/>
              </a:solidFill>
              <a:round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wrap="none" anchor="ctr" anchorCtr="1"/>
      <a:lstStyle>
        <a:defPPr algn="ctr">
          <a:defRPr sz="1050" normalizeH="1" dirty="0" smtClean="0">
            <a:solidFill>
              <a:srgbClr val="FFFFFF"/>
            </a:solidFill>
            <a:latin typeface="Aharoni" panose="02010803020104030203" pitchFamily="2" charset="-79"/>
            <a:cs typeface="Aharoni" panose="02010803020104030203" pitchFamily="2" charset="-79"/>
          </a:defRPr>
        </a:defPPr>
      </a:lstStyle>
    </a:spDef>
  </a:objectDefaults>
  <a:extraClrSchemeLst>
    <a:extraClrScheme>
      <a:clrScheme name="3_Device Shipment Forecast Update_PTC_Market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TC Blue Sky.potx" id="{94C5DE9B-7FD6-4FBF-8DF5-0B0E67F13EF7}" vid="{88C7230F-E89A-44B0-8BE3-8C5F4900B56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PTC Blue Sky</Template>
  <TotalTime>1530</TotalTime>
  <Words>105</Words>
  <Application>Microsoft Office PowerPoint</Application>
  <PresentationFormat>如螢幕大小 (4:3)</PresentationFormat>
  <Paragraphs>17</Paragraphs>
  <Slides>4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Calibri</vt:lpstr>
      <vt:lpstr>標楷體</vt:lpstr>
      <vt:lpstr>Aharoni</vt:lpstr>
      <vt:lpstr>Arial</vt:lpstr>
      <vt:lpstr>powerchip+len</vt:lpstr>
      <vt:lpstr>Learn Through Trial and Error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>Len Koh 葛永年</dc:subject>
  <dc:creator>麗娟 Sophie Hsu 許</dc:creator>
  <cp:lastModifiedBy>麗娟 Sophie Hsu 許</cp:lastModifiedBy>
  <cp:revision>8</cp:revision>
  <cp:lastPrinted>2015-10-30T07:31:15Z</cp:lastPrinted>
  <dcterms:created xsi:type="dcterms:W3CDTF">2019-10-26T09:53:12Z</dcterms:created>
  <dcterms:modified xsi:type="dcterms:W3CDTF">2019-10-27T14:13:09Z</dcterms:modified>
</cp:coreProperties>
</file>